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9144000"/>
  <p:notesSz cx="6858000" cy="9144000"/>
  <p:embeddedFontLst>
    <p:embeddedFont>
      <p:font typeface="Arial Black"/>
      <p:regular r:id="rId40"/>
    </p:embeddedFont>
    <p:embeddedFont>
      <p:font typeface="Questrial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SbmtehcYsBNy6XYtfCfe96Mbj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C5991C-F140-494E-86D3-64C5ACA431C8}">
  <a:tblStyle styleId="{4BC5991C-F140-494E-86D3-64C5ACA431C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5"/>
          </a:solidFill>
        </a:fill>
      </a:tcStyle>
    </a:wholeTbl>
    <a:band1H>
      <a:tcTxStyle b="off" i="off"/>
      <a:tcStyle>
        <a:fill>
          <a:solidFill>
            <a:srgbClr val="CA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Questrial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623a2e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85623a2e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85623a2e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 =100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 1 cube: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Number:2 cube: 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 3 cube: 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 4 cube: 64</a:t>
            </a:r>
            <a:endParaRPr/>
          </a:p>
        </p:txBody>
      </p:sp>
      <p:sp>
        <p:nvSpPr>
          <p:cNvPr id="245" name="Google Shape;245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>
                <a:solidFill>
                  <a:schemeClr val="accent1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  <a:defRPr>
                <a:solidFill>
                  <a:schemeClr val="accen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–"/>
              <a:defRPr>
                <a:solidFill>
                  <a:schemeClr val="accen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»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subTitle"/>
          </p:nvPr>
        </p:nvSpPr>
        <p:spPr>
          <a:xfrm>
            <a:off x="838200" y="34290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" name="Google Shape;27;p41"/>
          <p:cNvCxnSpPr/>
          <p:nvPr/>
        </p:nvCxnSpPr>
        <p:spPr>
          <a:xfrm>
            <a:off x="839322" y="3352800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8" name="Google Shape;28;p41"/>
          <p:cNvSpPr txBox="1"/>
          <p:nvPr/>
        </p:nvSpPr>
        <p:spPr>
          <a:xfrm>
            <a:off x="4495800" y="5562600"/>
            <a:ext cx="4572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Created By: 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Amanpreet Kaur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Sanjeev Kumar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SME (CSE) LPU</a:t>
            </a:r>
            <a:endParaRPr b="1" i="0" sz="2000" u="none" cap="none" strike="noStrike">
              <a:solidFill>
                <a:srgbClr val="00206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29" name="Google Shape;29;p41"/>
          <p:cNvCxnSpPr/>
          <p:nvPr/>
        </p:nvCxnSpPr>
        <p:spPr>
          <a:xfrm>
            <a:off x="839322" y="3352800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30" name="Google Shape;30;p41"/>
          <p:cNvSpPr txBox="1"/>
          <p:nvPr/>
        </p:nvSpPr>
        <p:spPr>
          <a:xfrm>
            <a:off x="4495800" y="5562600"/>
            <a:ext cx="4572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Created By: 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Amanpreet Kaur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Sanjeev Kumar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SME (CSE) LPU</a:t>
            </a:r>
            <a:endParaRPr b="1" i="0" sz="2000" u="none" cap="none" strike="noStrike">
              <a:solidFill>
                <a:srgbClr val="00206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2"/>
          <p:cNvSpPr txBox="1"/>
          <p:nvPr/>
        </p:nvSpPr>
        <p:spPr>
          <a:xfrm>
            <a:off x="1953250" y="5958408"/>
            <a:ext cx="7155254" cy="899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cse101@lpu.co.in</a:t>
            </a:r>
            <a:endParaRPr b="0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42"/>
          <p:cNvCxnSpPr/>
          <p:nvPr/>
        </p:nvCxnSpPr>
        <p:spPr>
          <a:xfrm>
            <a:off x="755576" y="4077072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35" name="Google Shape;35;p42"/>
          <p:cNvSpPr txBox="1"/>
          <p:nvPr>
            <p:ph type="title"/>
          </p:nvPr>
        </p:nvSpPr>
        <p:spPr>
          <a:xfrm>
            <a:off x="685800" y="4114800"/>
            <a:ext cx="715525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0" y="685800"/>
            <a:ext cx="6400800" cy="5486400"/>
          </a:xfrm>
          <a:prstGeom prst="rect">
            <a:avLst/>
          </a:prstGeom>
          <a:solidFill>
            <a:srgbClr val="FFE59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6553200" y="685800"/>
            <a:ext cx="2590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/>
          <p:nvPr/>
        </p:nvSpPr>
        <p:spPr>
          <a:xfrm>
            <a:off x="67056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" name="Google Shape;41;p44"/>
          <p:cNvSpPr txBox="1"/>
          <p:nvPr>
            <p:ph idx="1" type="body"/>
          </p:nvPr>
        </p:nvSpPr>
        <p:spPr>
          <a:xfrm>
            <a:off x="0" y="6553200"/>
            <a:ext cx="2743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»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/>
          <p:nvPr/>
        </p:nvSpPr>
        <p:spPr>
          <a:xfrm>
            <a:off x="1953250" y="5958408"/>
            <a:ext cx="7155254" cy="899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cse101@lpu.co.in</a:t>
            </a:r>
            <a:endParaRPr b="0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45"/>
          <p:cNvCxnSpPr/>
          <p:nvPr/>
        </p:nvCxnSpPr>
        <p:spPr>
          <a:xfrm>
            <a:off x="755576" y="4077072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46" name="Google Shape;46;p45"/>
          <p:cNvSpPr txBox="1"/>
          <p:nvPr>
            <p:ph type="title"/>
          </p:nvPr>
        </p:nvSpPr>
        <p:spPr>
          <a:xfrm>
            <a:off x="685800" y="4114800"/>
            <a:ext cx="715525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/>
        </p:nvSpPr>
        <p:spPr>
          <a:xfrm>
            <a:off x="0" y="6553200"/>
            <a:ext cx="2743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©LPU CSE101 C Programming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png"/><Relationship Id="rId7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14.jpg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5.vml"/><Relationship Id="rId4" Type="http://schemas.openxmlformats.org/officeDocument/2006/relationships/image" Target="../media/image14.jpg"/><Relationship Id="rId5" Type="http://schemas.openxmlformats.org/officeDocument/2006/relationships/oleObject" Target="../embeddings/oleObject5.bin"/><Relationship Id="rId6" Type="http://schemas.openxmlformats.org/officeDocument/2006/relationships/oleObject" Target="../embeddings/oleObject5.bin"/><Relationship Id="rId7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1.jpg"/><Relationship Id="rId5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CSE101-Lec#6-Part-2</a:t>
            </a:r>
            <a:endParaRPr/>
          </a:p>
        </p:txBody>
      </p:sp>
      <p:sp>
        <p:nvSpPr>
          <p:cNvPr id="52" name="Google Shape;52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Control Structures[Repetition structures/ or Looping statements/ or Iterative statements]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457200" y="53340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“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/>
              <a:t>” Statement in C</a:t>
            </a:r>
            <a:endParaRPr/>
          </a:p>
        </p:txBody>
      </p:sp>
      <p:sp>
        <p:nvSpPr>
          <p:cNvPr id="124" name="Google Shape;124;p10"/>
          <p:cNvSpPr txBox="1"/>
          <p:nvPr>
            <p:ph idx="1" type="body"/>
          </p:nvPr>
        </p:nvSpPr>
        <p:spPr>
          <a:xfrm>
            <a:off x="304800" y="1524000"/>
            <a:ext cx="8534400" cy="500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/>
              <a:t>The syntax of 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2800"/>
              <a:t> statement in C: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/>
              <a:t>	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grpSp>
        <p:nvGrpSpPr>
          <p:cNvPr id="125" name="Google Shape;125;p10"/>
          <p:cNvGrpSpPr/>
          <p:nvPr/>
        </p:nvGrpSpPr>
        <p:grpSpPr>
          <a:xfrm>
            <a:off x="152400" y="2133600"/>
            <a:ext cx="5029200" cy="2057400"/>
            <a:chOff x="1147762" y="1981200"/>
            <a:chExt cx="5029200" cy="1905000"/>
          </a:xfrm>
        </p:grpSpPr>
        <p:sp>
          <p:nvSpPr>
            <p:cNvPr id="126" name="Google Shape;126;p10"/>
            <p:cNvSpPr/>
            <p:nvPr/>
          </p:nvSpPr>
          <p:spPr>
            <a:xfrm>
              <a:off x="1147762" y="1981200"/>
              <a:ext cx="5029200" cy="1905000"/>
            </a:xfrm>
            <a:prstGeom prst="verticalScroll">
              <a:avLst>
                <a:gd fmla="val 1873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while 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(loop repetition condition){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statement;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updating control;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"/>
            <p:cNvSpPr txBox="1"/>
            <p:nvPr/>
          </p:nvSpPr>
          <p:spPr>
            <a:xfrm>
              <a:off x="2819400" y="19812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0"/>
          <p:cNvSpPr/>
          <p:nvPr/>
        </p:nvSpPr>
        <p:spPr>
          <a:xfrm>
            <a:off x="5257800" y="2133600"/>
            <a:ext cx="3581400" cy="3962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9" name="Google Shape;129;p10"/>
          <p:cNvGraphicFramePr/>
          <p:nvPr/>
        </p:nvGraphicFramePr>
        <p:xfrm>
          <a:off x="5181600" y="2057400"/>
          <a:ext cx="3638550" cy="4038600"/>
        </p:xfrm>
        <a:graphic>
          <a:graphicData uri="http://schemas.openxmlformats.org/presentationml/2006/ole">
            <mc:AlternateContent>
              <mc:Choice Requires="v">
                <p:oleObj r:id="rId4" imgH="4038600" imgW="3638550" progId="" spid="_x0000_s1">
                  <p:embed/>
                </p:oleObj>
              </mc:Choice>
              <mc:Fallback>
                <p:oleObj r:id="rId5" imgH="4038600" imgW="3638550" progId="">
                  <p:embed/>
                  <p:pic>
                    <p:nvPicPr>
                      <p:cNvPr id="129" name="Google Shape;129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81600" y="2057400"/>
                        <a:ext cx="36385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http://www.illustration.com.au/images/web/How-to-do-Push-ups.jpg" id="130" name="Google Shape;13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343400"/>
            <a:ext cx="37338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2514600" y="5525869"/>
            <a:ext cx="2590800" cy="64633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fatigue level is not reached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/>
        </p:nvSpPr>
        <p:spPr>
          <a:xfrm>
            <a:off x="1447800" y="1051463"/>
            <a:ext cx="5181600" cy="13665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loop repetition condition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i="0" sz="180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Statements;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/>
              <a:t> statement</a:t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471985" y="2590800"/>
            <a:ext cx="76962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Loop repetition condition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 the condition which controls the loop.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repeated as long as the loop repetition condition is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loop is called an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infinite loop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if the loop repetition condition is always true.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while loop is known as entry controlled loop, as condition is checked at the beginning/ or entry point </a:t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2"/>
          <p:cNvGrpSpPr/>
          <p:nvPr/>
        </p:nvGrpSpPr>
        <p:grpSpPr>
          <a:xfrm>
            <a:off x="1676400" y="3048000"/>
            <a:ext cx="6896100" cy="3494627"/>
            <a:chOff x="2019300" y="3048000"/>
            <a:chExt cx="6896100" cy="3494627"/>
          </a:xfrm>
        </p:grpSpPr>
        <p:pic>
          <p:nvPicPr>
            <p:cNvPr descr="http://www.illustration.com.au/images/web/How-to-do-Push-ups.jpg" id="144" name="Google Shape;14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4900" y="3048000"/>
              <a:ext cx="4000500" cy="3250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2"/>
            <p:cNvSpPr txBox="1"/>
            <p:nvPr/>
          </p:nvSpPr>
          <p:spPr>
            <a:xfrm>
              <a:off x="2019300" y="5896296"/>
              <a:ext cx="2895600" cy="64633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TEN push ups imposes a count condition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statement</a:t>
            </a:r>
            <a:endParaRPr/>
          </a:p>
        </p:txBody>
      </p:sp>
      <p:sp>
        <p:nvSpPr>
          <p:cNvPr id="147" name="Google Shape;14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1" lang="en-US" sz="2000"/>
              <a:t>Example: </a:t>
            </a:r>
            <a:r>
              <a:rPr lang="en-US" sz="2000"/>
              <a:t>This while statement prints numbers 10 down to 1</a:t>
            </a:r>
            <a:endParaRPr sz="2000"/>
          </a:p>
        </p:txBody>
      </p:sp>
      <p:sp>
        <p:nvSpPr>
          <p:cNvPr id="148" name="Google Shape;148;p12"/>
          <p:cNvSpPr/>
          <p:nvPr/>
        </p:nvSpPr>
        <p:spPr>
          <a:xfrm>
            <a:off x="4953000" y="1981200"/>
            <a:ext cx="3962400" cy="4648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0" y="1981200"/>
            <a:ext cx="4572000" cy="336092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n=10;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while (n&gt;0){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n=n-1;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50" name="Google Shape;150;p12"/>
          <p:cNvGraphicFramePr/>
          <p:nvPr/>
        </p:nvGraphicFramePr>
        <p:xfrm>
          <a:off x="4953000" y="1905000"/>
          <a:ext cx="3962400" cy="4800600"/>
        </p:xfrm>
        <a:graphic>
          <a:graphicData uri="http://schemas.openxmlformats.org/presentationml/2006/ole">
            <mc:AlternateContent>
              <mc:Choice Requires="v">
                <p:oleObj r:id="rId5" imgH="4800600" imgW="3962400" progId="" spid="_x0000_s1">
                  <p:embed/>
                </p:oleObj>
              </mc:Choice>
              <mc:Fallback>
                <p:oleObj r:id="rId6" imgH="4800600" imgW="3962400" progId="">
                  <p:embed/>
                  <p:pic>
                    <p:nvPicPr>
                      <p:cNvPr id="150" name="Google Shape;150;p12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53000" y="1905000"/>
                        <a:ext cx="3962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Google Shape;151;p12"/>
          <p:cNvSpPr/>
          <p:nvPr/>
        </p:nvSpPr>
        <p:spPr>
          <a:xfrm>
            <a:off x="5486400" y="3048000"/>
            <a:ext cx="3048000" cy="350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0" y="5250359"/>
            <a:ext cx="4572000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57200" y="1214438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How many times i value is checked in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int i =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while (i &lt; 3)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    i++;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printf("In while loop\n");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A. 2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B. 3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C. 4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D. 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What will be the output of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int i =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while (++i)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printf("H");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A. H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B. H is printed infinite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C. Compile time error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D. Nothing will be printed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for Statement in C</a:t>
            </a:r>
            <a:endParaRPr/>
          </a:p>
        </p:txBody>
      </p: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304800" y="1196975"/>
            <a:ext cx="8534400" cy="547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syntax of </a:t>
            </a:r>
            <a:r>
              <a:rPr lang="en-US" sz="2590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590"/>
              <a:t> statement in C: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rPr lang="en-US" sz="2590"/>
              <a:t>	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Char char="•"/>
            </a:pPr>
            <a:r>
              <a:rPr lang="en-US" sz="2590"/>
              <a:t>The </a:t>
            </a:r>
            <a:r>
              <a:rPr b="1" lang="en-US" sz="2590"/>
              <a:t>initialization-expression </a:t>
            </a:r>
            <a:r>
              <a:rPr lang="en-US" sz="2590"/>
              <a:t>set the initial value of the loop control variable.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</a:t>
            </a:r>
            <a:r>
              <a:rPr b="1" lang="en-US" sz="2590"/>
              <a:t>loop-repetition-condition</a:t>
            </a:r>
            <a:r>
              <a:rPr lang="en-US" sz="2590"/>
              <a:t> test the value of the loop control variable.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</a:t>
            </a:r>
            <a:r>
              <a:rPr b="1" lang="en-US" sz="2590"/>
              <a:t>update-expression</a:t>
            </a:r>
            <a:r>
              <a:rPr lang="en-US" sz="2590"/>
              <a:t> update the loop control variable.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It is also known as entry controlled loop as condition is checked first and then loop body executes</a:t>
            </a:r>
            <a:endParaRPr sz="2590"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685800" y="1600200"/>
            <a:ext cx="5029200" cy="1752600"/>
            <a:chOff x="914400" y="2057400"/>
            <a:chExt cx="5029200" cy="1905000"/>
          </a:xfrm>
        </p:grpSpPr>
        <p:sp>
          <p:nvSpPr>
            <p:cNvPr id="173" name="Google Shape;173;p13"/>
            <p:cNvSpPr/>
            <p:nvPr/>
          </p:nvSpPr>
          <p:spPr>
            <a:xfrm>
              <a:off x="914400" y="2057400"/>
              <a:ext cx="5029200" cy="1905000"/>
            </a:xfrm>
            <a:prstGeom prst="verticalScroll">
              <a:avLst>
                <a:gd fmla="val 1873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(initialization-expression;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loop-repetition-condition;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update-expression){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statement;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3"/>
            <p:cNvSpPr txBox="1"/>
            <p:nvPr/>
          </p:nvSpPr>
          <p:spPr>
            <a:xfrm>
              <a:off x="2819400" y="20574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/>
          <p:nvPr/>
        </p:nvSpPr>
        <p:spPr>
          <a:xfrm>
            <a:off x="5181600" y="1479550"/>
            <a:ext cx="3733800" cy="47688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228600" y="1501775"/>
            <a:ext cx="4572000" cy="22320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Initialization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Updating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Repeated_Actions;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81" name="Google Shape;181;p14"/>
          <p:cNvGraphicFramePr/>
          <p:nvPr/>
        </p:nvGraphicFramePr>
        <p:xfrm>
          <a:off x="5181600" y="1524000"/>
          <a:ext cx="3733800" cy="4800600"/>
        </p:xfrm>
        <a:graphic>
          <a:graphicData uri="http://schemas.openxmlformats.org/presentationml/2006/ole">
            <mc:AlternateContent>
              <mc:Choice Requires="v">
                <p:oleObj r:id="rId4" imgH="4800600" imgW="3733800" progId="" spid="_x0000_s1">
                  <p:embed/>
                </p:oleObj>
              </mc:Choice>
              <mc:Fallback>
                <p:oleObj r:id="rId5" imgH="4800600" imgW="3733800" progId="">
                  <p:embed/>
                  <p:pic>
                    <p:nvPicPr>
                      <p:cNvPr id="181" name="Google Shape;181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81600" y="1524000"/>
                        <a:ext cx="37338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" name="Google Shape;18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/>
              <a:t> statement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5"/>
          <p:cNvGrpSpPr/>
          <p:nvPr/>
        </p:nvGrpSpPr>
        <p:grpSpPr>
          <a:xfrm>
            <a:off x="2019300" y="2971800"/>
            <a:ext cx="6896100" cy="3771626"/>
            <a:chOff x="2019300" y="3048000"/>
            <a:chExt cx="6896100" cy="3771626"/>
          </a:xfrm>
        </p:grpSpPr>
        <p:pic>
          <p:nvPicPr>
            <p:cNvPr descr="http://www.illustration.com.au/images/web/How-to-do-Push-ups.jpg" id="188" name="Google Shape;18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4900" y="3048000"/>
              <a:ext cx="4000500" cy="3250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5"/>
            <p:cNvSpPr txBox="1"/>
            <p:nvPr/>
          </p:nvSpPr>
          <p:spPr>
            <a:xfrm>
              <a:off x="2019300" y="5896296"/>
              <a:ext cx="2895600" cy="92333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TEN push ups = for count=1; count&lt;=10; count++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5"/>
          <p:cNvSpPr/>
          <p:nvPr/>
        </p:nvSpPr>
        <p:spPr>
          <a:xfrm>
            <a:off x="4953000" y="1905000"/>
            <a:ext cx="3962400" cy="4648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5"/>
          <p:cNvSpPr txBox="1"/>
          <p:nvPr>
            <p:ph idx="1" type="body"/>
          </p:nvPr>
        </p:nvSpPr>
        <p:spPr>
          <a:xfrm>
            <a:off x="609600" y="1447800"/>
            <a:ext cx="8229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/>
              <a:t>Example: This for statement prints numbers 10 down to 1</a:t>
            </a: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0" y="1905000"/>
            <a:ext cx="4648200" cy="3724096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 (n=10; n&gt;0; n=n-1){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94" name="Google Shape;194;p15"/>
          <p:cNvGraphicFramePr/>
          <p:nvPr/>
        </p:nvGraphicFramePr>
        <p:xfrm>
          <a:off x="5486400" y="1828800"/>
          <a:ext cx="2860675" cy="4800600"/>
        </p:xfrm>
        <a:graphic>
          <a:graphicData uri="http://schemas.openxmlformats.org/presentationml/2006/ole">
            <mc:AlternateContent>
              <mc:Choice Requires="v">
                <p:oleObj r:id="rId5" imgH="4800600" imgW="2860675" progId="" spid="_x0000_s1">
                  <p:embed/>
                </p:oleObj>
              </mc:Choice>
              <mc:Fallback>
                <p:oleObj r:id="rId6" imgH="4800600" imgW="2860675" progId="">
                  <p:embed/>
                  <p:pic>
                    <p:nvPicPr>
                      <p:cNvPr id="194" name="Google Shape;194;p15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86400" y="1828800"/>
                        <a:ext cx="2860675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" name="Google Shape;195;p15"/>
          <p:cNvSpPr txBox="1"/>
          <p:nvPr/>
        </p:nvSpPr>
        <p:spPr>
          <a:xfrm>
            <a:off x="0" y="5402759"/>
            <a:ext cx="4648200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AEMZJI0" id="200" name="Google Shape;20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6776" r="7656" t="0"/>
          <a:stretch/>
        </p:blipFill>
        <p:spPr>
          <a:xfrm>
            <a:off x="838200" y="1600200"/>
            <a:ext cx="7391400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457200" y="1143000"/>
            <a:ext cx="8229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Program to find sum of first n numbers</a:t>
            </a:r>
            <a:br>
              <a:rPr lang="en-US" sz="3600"/>
            </a:br>
            <a:br>
              <a:rPr lang="en-US" sz="3600"/>
            </a:br>
            <a:endParaRPr sz="3600"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#include&lt;stdio.h&gt;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int n,i,sum=0;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printf("enter the value");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scanf("%d",&amp;n);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for(i=1;i&lt;=n;i++)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sum=sum+i;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printf("the sum=%d",sum);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Repetition structure/Control Loop Statements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for statement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while statement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do-while statement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>
            <p:ph type="title"/>
          </p:nvPr>
        </p:nvSpPr>
        <p:spPr>
          <a:xfrm>
            <a:off x="457200" y="1143000"/>
            <a:ext cx="8229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Program to find sum of digits of a number</a:t>
            </a:r>
            <a:br>
              <a:rPr lang="en-US" sz="3600"/>
            </a:br>
            <a:br>
              <a:rPr lang="en-US" sz="3600"/>
            </a:br>
            <a:endParaRPr sz="3600"/>
          </a:p>
        </p:txBody>
      </p:sp>
      <p:sp>
        <p:nvSpPr>
          <p:cNvPr id="212" name="Google Shape;212;p47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#include&lt;stdio.h&gt;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int no,sum=0,n;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printf("enter the no");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scanf("%d",&amp;no);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while(no!=0)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n=no%10;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sum=sum+n;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no=no/10;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printf("the sum of digits=%d",sum);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}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#include &lt;stdio.h&gt;  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int main()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{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int i;  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for (i = 1; i != 10; i += 2)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  printf("Hello");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return 0;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A. Hello will be displayed 5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B. Hello will be displayed 4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C. Hello will be displayed infinite no. of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D. Hello will be displayed 6 times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457200" y="274638"/>
            <a:ext cx="82296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457200" y="1014413"/>
            <a:ext cx="8229600" cy="5111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What will be the output of following code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#include&lt;stdio.h&gt;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int i;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for(i=1;i&lt;10;i++);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printf("%d",i);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}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Numbers from 1 to 9 will be printed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10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9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Infinite loop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623a2e37_0_0"/>
          <p:cNvSpPr txBox="1"/>
          <p:nvPr>
            <p:ph type="title"/>
          </p:nvPr>
        </p:nvSpPr>
        <p:spPr>
          <a:xfrm>
            <a:off x="457200" y="406849"/>
            <a:ext cx="8229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for vs while loop</a:t>
            </a:r>
            <a:endParaRPr/>
          </a:p>
        </p:txBody>
      </p:sp>
      <p:sp>
        <p:nvSpPr>
          <p:cNvPr id="231" name="Google Shape;231;g85623a2e37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2" name="Google Shape;232;g85623a2e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00" y="875750"/>
            <a:ext cx="8626199" cy="5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Nested Loops</a:t>
            </a:r>
            <a:endParaRPr/>
          </a:p>
        </p:txBody>
      </p:sp>
      <p:sp>
        <p:nvSpPr>
          <p:cNvPr id="238" name="Google Shape;238;p17"/>
          <p:cNvSpPr txBox="1"/>
          <p:nvPr>
            <p:ph idx="1" type="body"/>
          </p:nvPr>
        </p:nvSpPr>
        <p:spPr>
          <a:xfrm>
            <a:off x="304800" y="1268413"/>
            <a:ext cx="8534400" cy="532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/>
              <a:t>Nested loops consist of an </a:t>
            </a:r>
            <a:r>
              <a:rPr b="1" lang="en-US"/>
              <a:t>outer loop</a:t>
            </a:r>
            <a:r>
              <a:rPr lang="en-US"/>
              <a:t> with one or more </a:t>
            </a:r>
            <a:r>
              <a:rPr b="1" lang="en-US"/>
              <a:t>inner loops</a:t>
            </a:r>
            <a:r>
              <a:rPr lang="en-US"/>
              <a:t>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/>
              <a:t>Eg: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/>
              <a:t>		</a:t>
            </a: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for (i=1;i&lt;=100;i++){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for(j=1;j&lt;=50;j++){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	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/>
              <a:t>The above loop will run for 100*50 iterations.</a:t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1949450" y="3429000"/>
            <a:ext cx="3384550" cy="1727200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6858000" y="3459163"/>
            <a:ext cx="1728787" cy="503237"/>
          </a:xfrm>
          <a:prstGeom prst="wedgeRoundRectCallout">
            <a:avLst>
              <a:gd fmla="val -102801" name="adj1"/>
              <a:gd fmla="val 16245" name="adj2"/>
              <a:gd fmla="val 16667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Inner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6424612" y="2849563"/>
            <a:ext cx="1728788" cy="503237"/>
          </a:xfrm>
          <a:prstGeom prst="wedgeRoundRectCallout">
            <a:avLst>
              <a:gd fmla="val -102801" name="adj1"/>
              <a:gd fmla="val 16245" name="adj2"/>
              <a:gd fmla="val 16667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Outer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/>
          <p:nvPr>
            <p:ph type="title"/>
          </p:nvPr>
        </p:nvSpPr>
        <p:spPr>
          <a:xfrm>
            <a:off x="6400800" y="685800"/>
            <a:ext cx="2286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 to print tables up to a given number.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 txBox="1"/>
          <p:nvPr>
            <p:ph idx="1" type="body"/>
          </p:nvPr>
        </p:nvSpPr>
        <p:spPr>
          <a:xfrm>
            <a:off x="0" y="609601"/>
            <a:ext cx="6324600" cy="426720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i,j,k 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printf(“Enter a number:”);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scanf(“%d”, &amp;k);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printf(“the tables from 1 to %d: \n”,k);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for(i=1; i&lt;k; i++){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for(j=1; j&lt;=10; j++){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printf(“%d ”,i*j);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//end inner for loop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printf(“\n”);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 //end outer for loop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sz="153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//end main</a:t>
            </a:r>
            <a:endParaRPr b="1" sz="153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9099" y="4876800"/>
            <a:ext cx="6324600" cy="192360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 number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tables from 1 to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1 2 3 4 5 6 7 8 9 10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2 4 6 8 10 12 14 16 18 20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3 6 9 12 15 18 21 24 27 30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4 8 12 16 20 24 28 32 36 40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/>
          <p:nvPr>
            <p:ph idx="1" type="body"/>
          </p:nvPr>
        </p:nvSpPr>
        <p:spPr>
          <a:xfrm>
            <a:off x="0" y="655637"/>
            <a:ext cx="6400800" cy="4525963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i,j;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printf(“Displaying right angled triangle for 5 rows”);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for(i=1 ; i&lt;=5 ; i++) {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for(j=1 ; j&lt;=i ; j++)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	printf(“* 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printf(“\n”);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55" name="Google Shape;255;p19"/>
          <p:cNvSpPr txBox="1"/>
          <p:nvPr>
            <p:ph type="title"/>
          </p:nvPr>
        </p:nvSpPr>
        <p:spPr>
          <a:xfrm>
            <a:off x="6400800" y="685800"/>
            <a:ext cx="2286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 to display a pattern.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0" y="5029200"/>
            <a:ext cx="6324600" cy="166199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Displaying right angled triangle for 5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* *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524000"/>
            <a:ext cx="7443788" cy="4652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2707943" y="6295930"/>
            <a:ext cx="46482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US"/>
              <a:t>vs.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/>
              <a:t>statements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do-while</a:t>
            </a:r>
            <a:r>
              <a:rPr lang="en-US"/>
              <a:t> Statement in C</a:t>
            </a:r>
            <a:endParaRPr/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The syntax of do-while statement in C: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rPr lang="en-US" sz="2720"/>
              <a:t>	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t/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t/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t/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Char char="•"/>
            </a:pPr>
            <a:r>
              <a:rPr lang="en-US" sz="2720"/>
              <a:t>The </a:t>
            </a:r>
            <a:r>
              <a:rPr i="1" lang="en-US" sz="2720"/>
              <a:t>statement</a:t>
            </a:r>
            <a:r>
              <a:rPr lang="en-US" sz="2720"/>
              <a:t> executed at least one time(even if the condition is false)</a:t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For second time, If the </a:t>
            </a:r>
            <a:r>
              <a:rPr b="1" lang="en-US" sz="2720"/>
              <a:t>condition</a:t>
            </a:r>
            <a:r>
              <a:rPr lang="en-US" sz="2720"/>
              <a:t> is true, then the </a:t>
            </a:r>
            <a:r>
              <a:rPr i="1" lang="en-US" sz="2720"/>
              <a:t>statement</a:t>
            </a:r>
            <a:r>
              <a:rPr lang="en-US" sz="2720"/>
              <a:t> is repeated else the loop is exited.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Also known as exit-controlled loop, as loop body executes first and then the condition is checked</a:t>
            </a:r>
            <a:endParaRPr sz="2720"/>
          </a:p>
        </p:txBody>
      </p:sp>
      <p:sp>
        <p:nvSpPr>
          <p:cNvPr id="270" name="Google Shape;270;p21"/>
          <p:cNvSpPr txBox="1"/>
          <p:nvPr>
            <p:ph idx="12" type="sldNum"/>
          </p:nvPr>
        </p:nvSpPr>
        <p:spPr>
          <a:xfrm>
            <a:off x="7010400" y="6324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5-</a:t>
            </a: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1" name="Google Shape;271;p21"/>
          <p:cNvGrpSpPr/>
          <p:nvPr/>
        </p:nvGrpSpPr>
        <p:grpSpPr>
          <a:xfrm>
            <a:off x="685800" y="2209800"/>
            <a:ext cx="5029200" cy="1447800"/>
            <a:chOff x="914400" y="2057400"/>
            <a:chExt cx="5029200" cy="1524000"/>
          </a:xfrm>
        </p:grpSpPr>
        <p:sp>
          <p:nvSpPr>
            <p:cNvPr id="272" name="Google Shape;272;p21"/>
            <p:cNvSpPr/>
            <p:nvPr/>
          </p:nvSpPr>
          <p:spPr>
            <a:xfrm>
              <a:off x="914400" y="2057400"/>
              <a:ext cx="5029200" cy="1524000"/>
            </a:xfrm>
            <a:prstGeom prst="verticalScroll">
              <a:avLst>
                <a:gd fmla="val 1873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{</a:t>
              </a:r>
              <a:b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statement;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}</a:t>
              </a: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(condition);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 txBox="1"/>
            <p:nvPr/>
          </p:nvSpPr>
          <p:spPr>
            <a:xfrm>
              <a:off x="2819400" y="20574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/>
          <p:nvPr/>
        </p:nvSpPr>
        <p:spPr>
          <a:xfrm>
            <a:off x="5334000" y="1600200"/>
            <a:ext cx="3581400" cy="4343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533400" y="1609725"/>
            <a:ext cx="4191000" cy="26574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Repeated_Actions;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80" name="Google Shape;280;p22"/>
          <p:cNvGraphicFramePr/>
          <p:nvPr/>
        </p:nvGraphicFramePr>
        <p:xfrm>
          <a:off x="5257800" y="1524000"/>
          <a:ext cx="3054350" cy="4343400"/>
        </p:xfrm>
        <a:graphic>
          <a:graphicData uri="http://schemas.openxmlformats.org/presentationml/2006/ole">
            <mc:AlternateContent>
              <mc:Choice Requires="v">
                <p:oleObj r:id="rId4" imgH="4343400" imgW="3054350" progId="" spid="_x0000_s1">
                  <p:embed/>
                </p:oleObj>
              </mc:Choice>
              <mc:Fallback>
                <p:oleObj r:id="rId5" imgH="4343400" imgW="3054350" progId="">
                  <p:embed/>
                  <p:pic>
                    <p:nvPicPr>
                      <p:cNvPr id="280" name="Google Shape;280;p2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57800" y="1524000"/>
                        <a:ext cx="305435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Google Shape;28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r>
              <a:rPr lang="en-US"/>
              <a:t> statement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Repetition(Going to School)</a:t>
            </a: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>
            <a:off x="3581400" y="1213485"/>
            <a:ext cx="1981200" cy="5263516"/>
            <a:chOff x="3810000" y="2508802"/>
            <a:chExt cx="1981200" cy="5339798"/>
          </a:xfrm>
        </p:grpSpPr>
        <p:pic>
          <p:nvPicPr>
            <p:cNvPr descr="C:\Users\Aman\Pictures\C ppt pictures\Capture.JPG" id="65" name="Google Shape;65;p3"/>
            <p:cNvPicPr preferRelativeResize="0"/>
            <p:nvPr/>
          </p:nvPicPr>
          <p:blipFill rotWithShape="1">
            <a:blip r:embed="rId3">
              <a:alphaModFix/>
            </a:blip>
            <a:srcRect b="0" l="74257" r="988" t="0"/>
            <a:stretch/>
          </p:blipFill>
          <p:spPr>
            <a:xfrm>
              <a:off x="4059936" y="6897624"/>
              <a:ext cx="1485900" cy="95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man\Pictures\C ppt pictures\Capture.JPG" id="66" name="Google Shape;66;p3"/>
            <p:cNvPicPr preferRelativeResize="0"/>
            <p:nvPr/>
          </p:nvPicPr>
          <p:blipFill rotWithShape="1">
            <a:blip r:embed="rId4">
              <a:alphaModFix/>
            </a:blip>
            <a:srcRect b="0" l="49505" r="25740" t="0"/>
            <a:stretch/>
          </p:blipFill>
          <p:spPr>
            <a:xfrm>
              <a:off x="4059936" y="5830824"/>
              <a:ext cx="1485900" cy="79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man\Pictures\C ppt pictures\Capture.JPG" id="67" name="Google Shape;67;p3"/>
            <p:cNvPicPr preferRelativeResize="0"/>
            <p:nvPr/>
          </p:nvPicPr>
          <p:blipFill rotWithShape="1">
            <a:blip r:embed="rId4">
              <a:alphaModFix/>
            </a:blip>
            <a:srcRect b="0" l="24753" r="49504" t="0"/>
            <a:stretch/>
          </p:blipFill>
          <p:spPr>
            <a:xfrm>
              <a:off x="4038600" y="4803648"/>
              <a:ext cx="1545336" cy="79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man\Pictures\C ppt pictures\Capture.JPG" id="68" name="Google Shape;68;p3"/>
            <p:cNvPicPr preferRelativeResize="0"/>
            <p:nvPr/>
          </p:nvPicPr>
          <p:blipFill rotWithShape="1">
            <a:blip r:embed="rId5">
              <a:alphaModFix/>
            </a:blip>
            <a:srcRect b="0" l="990" r="74257" t="0"/>
            <a:stretch/>
          </p:blipFill>
          <p:spPr>
            <a:xfrm>
              <a:off x="4059936" y="3773424"/>
              <a:ext cx="1485900" cy="798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3"/>
            <p:cNvSpPr/>
            <p:nvPr/>
          </p:nvSpPr>
          <p:spPr>
            <a:xfrm>
              <a:off x="3810000" y="2508802"/>
              <a:ext cx="1981200" cy="933450"/>
            </a:xfrm>
            <a:prstGeom prst="diamond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Day = Monday to Saturday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Google Shape;70;p3"/>
            <p:cNvCxnSpPr>
              <a:stCxn id="68" idx="2"/>
              <a:endCxn id="67" idx="0"/>
            </p:cNvCxnSpPr>
            <p:nvPr/>
          </p:nvCxnSpPr>
          <p:spPr>
            <a:xfrm>
              <a:off x="4802886" y="4572000"/>
              <a:ext cx="8400" cy="23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1" name="Google Shape;71;p3"/>
            <p:cNvCxnSpPr>
              <a:stCxn id="67" idx="2"/>
              <a:endCxn id="66" idx="0"/>
            </p:cNvCxnSpPr>
            <p:nvPr/>
          </p:nvCxnSpPr>
          <p:spPr>
            <a:xfrm flipH="1">
              <a:off x="4802868" y="5602224"/>
              <a:ext cx="84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72" name="Google Shape;72;p3"/>
          <p:cNvCxnSpPr/>
          <p:nvPr/>
        </p:nvCxnSpPr>
        <p:spPr>
          <a:xfrm flipH="1" rot="5400000">
            <a:off x="2230350" y="3027592"/>
            <a:ext cx="2778300" cy="762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" name="Google Shape;73;p3"/>
          <p:cNvCxnSpPr>
            <a:stCxn id="66" idx="2"/>
            <a:endCxn id="65" idx="0"/>
          </p:cNvCxnSpPr>
          <p:nvPr/>
        </p:nvCxnSpPr>
        <p:spPr>
          <a:xfrm>
            <a:off x="4574286" y="5275218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" name="Google Shape;74;p3"/>
          <p:cNvCxnSpPr>
            <a:stCxn id="69" idx="2"/>
            <a:endCxn id="75" idx="0"/>
          </p:cNvCxnSpPr>
          <p:nvPr/>
        </p:nvCxnSpPr>
        <p:spPr>
          <a:xfrm>
            <a:off x="4572000" y="2133600"/>
            <a:ext cx="381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" name="Google Shape;75;p3"/>
          <p:cNvSpPr/>
          <p:nvPr/>
        </p:nvSpPr>
        <p:spPr>
          <a:xfrm>
            <a:off x="3657600" y="2362200"/>
            <a:ext cx="1905000" cy="4267200"/>
          </a:xfrm>
          <a:prstGeom prst="flowChartProcess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statement</a:t>
            </a:r>
            <a:endParaRPr/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1" lang="en-US" sz="2400"/>
              <a:t>Example: </a:t>
            </a:r>
            <a:r>
              <a:rPr lang="en-US" sz="2400"/>
              <a:t>this do…while statement prints numbers 10 down to 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0" y="1905000"/>
            <a:ext cx="4572000" cy="336092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n=10;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do{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n=n-1;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}while (n&gt;0);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5562600" y="2819400"/>
            <a:ext cx="3048000" cy="3429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0" name="Google Shape;290;p23"/>
          <p:cNvGraphicFramePr/>
          <p:nvPr/>
        </p:nvGraphicFramePr>
        <p:xfrm>
          <a:off x="5334000" y="1676400"/>
          <a:ext cx="3276600" cy="4953000"/>
        </p:xfrm>
        <a:graphic>
          <a:graphicData uri="http://schemas.openxmlformats.org/presentationml/2006/ole">
            <mc:AlternateContent>
              <mc:Choice Requires="v">
                <p:oleObj r:id="rId4" imgH="4953000" imgW="3276600" progId="" spid="_x0000_s1">
                  <p:embed/>
                </p:oleObj>
              </mc:Choice>
              <mc:Fallback>
                <p:oleObj r:id="rId5" imgH="4953000" imgW="3276600" progId="">
                  <p:embed/>
                  <p:pic>
                    <p:nvPicPr>
                      <p:cNvPr id="290" name="Google Shape;290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334000" y="1676400"/>
                        <a:ext cx="32766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" name="Google Shape;291;p23"/>
          <p:cNvSpPr txBox="1"/>
          <p:nvPr/>
        </p:nvSpPr>
        <p:spPr>
          <a:xfrm>
            <a:off x="0" y="5555159"/>
            <a:ext cx="4572000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/>
              <a:t>Difference between while and do..while</a:t>
            </a:r>
            <a:endParaRPr sz="3800"/>
          </a:p>
        </p:txBody>
      </p:sp>
      <p:graphicFrame>
        <p:nvGraphicFramePr>
          <p:cNvPr id="297" name="Google Shape;297;p24"/>
          <p:cNvGraphicFramePr/>
          <p:nvPr/>
        </p:nvGraphicFramePr>
        <p:xfrm>
          <a:off x="4572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{4BC5991C-F140-494E-86D3-64C5ACA431C8}</a:tableStyleId>
              </a:tblPr>
              <a:tblGrid>
                <a:gridCol w="4114800"/>
                <a:gridCol w="4114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while 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do..while 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 Condition is specified at the </a:t>
                      </a:r>
                      <a:r>
                        <a:rPr b="1" lang="en-US" sz="1800" u="none" cap="none" strike="noStrike"/>
                        <a:t>top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 Condition is mentioned at the </a:t>
                      </a:r>
                      <a:r>
                        <a:rPr b="1" lang="en-US" sz="1800" u="none" cap="none" strike="noStrike"/>
                        <a:t>bottom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2. Body statements are executed when the condition is satisfied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2. Body statements are executed at least once even if the expression value evaluates to false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3. It is an </a:t>
                      </a:r>
                      <a:r>
                        <a:rPr b="1" lang="en-US" sz="1800" u="none" cap="none" strike="noStrike"/>
                        <a:t>entry controlled </a:t>
                      </a:r>
                      <a:r>
                        <a:rPr lang="en-US" sz="1800" u="none" cap="none" strike="noStrike"/>
                        <a:t>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3. It is an </a:t>
                      </a:r>
                      <a:r>
                        <a:rPr b="1" lang="en-US" sz="1800" u="none" cap="none" strike="noStrike"/>
                        <a:t>exit controlled</a:t>
                      </a:r>
                      <a:r>
                        <a:rPr lang="en-US" sz="1800" u="none" cap="none" strike="noStrike"/>
                        <a:t> 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0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4.Syntax: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</a:t>
                      </a:r>
                      <a:r>
                        <a:rPr lang="en-US" sz="1800" u="none" cap="none" strike="noStrike"/>
                        <a:t> (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condition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	</a:t>
                      </a: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</a:rPr>
                        <a:t>statement;</a:t>
                      </a:r>
                      <a:endParaRPr b="1" i="1" sz="1800" u="none" cap="none" strike="noStrike">
                        <a:solidFill>
                          <a:schemeClr val="accent2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0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4.Syntax: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b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i="1" lang="en-US" sz="1800" u="none" cap="none" strike="noStrike"/>
                        <a:t>statements;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/>
                        <a:t>}</a:t>
                      </a:r>
                      <a:br>
                        <a:rPr i="1" lang="en-US" sz="1800" u="none" cap="none" strike="noStrike"/>
                      </a:b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 </a:t>
                      </a:r>
                      <a:r>
                        <a:rPr lang="en-US" sz="1800" u="none" cap="none" strike="noStrike"/>
                        <a:t>(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condition</a:t>
                      </a:r>
                      <a:r>
                        <a:rPr b="1" lang="en-US" sz="1800" u="none" cap="none" strike="noStrike"/>
                        <a:t>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457200" y="274638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303" name="Google Shape;303;p30"/>
          <p:cNvSpPr txBox="1"/>
          <p:nvPr>
            <p:ph idx="1" type="body"/>
          </p:nvPr>
        </p:nvSpPr>
        <p:spPr>
          <a:xfrm>
            <a:off x="457200" y="957264"/>
            <a:ext cx="8229600" cy="5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What will be the output of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do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printf("In while loop 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while (0);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printf("After loop\n");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A.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B.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After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C. After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D. Infinite loop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457200" y="274638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457200" y="900114"/>
            <a:ext cx="8229600" cy="5672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What will be the output of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int i =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do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    i++;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    printf("In while loop\n");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} while (i &lt; 3);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A.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B.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C. Nothing will be displayed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D. Compile time error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Looping (repetition)</a:t>
            </a:r>
            <a:endParaRPr/>
          </a:p>
        </p:txBody>
      </p:sp>
      <p:sp>
        <p:nvSpPr>
          <p:cNvPr id="81" name="Google Shape;81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i="1" lang="en-US"/>
              <a:t>What if we want to display hello 500 times?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 Should we write 500 printf statements or equivalent 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⮚"/>
            </a:pPr>
            <a:r>
              <a:rPr lang="en-US"/>
              <a:t> Obviously not.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 It means that we need some programming facility to repeat certain works.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 Such facility is available in form of </a:t>
            </a:r>
            <a:r>
              <a:rPr b="1" i="1" lang="en-US"/>
              <a:t>looping statements.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/>
        </p:nvSpPr>
        <p:spPr>
          <a:xfrm>
            <a:off x="3109423" y="5757446"/>
            <a:ext cx="39009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concept of a loop without condition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457200" y="1600200"/>
            <a:ext cx="8229600" cy="139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•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main idea of a loop is to repeat an action or a series of actions.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743200"/>
            <a:ext cx="3962400" cy="29225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/>
          <p:nvPr/>
        </p:nvSpPr>
        <p:spPr>
          <a:xfrm>
            <a:off x="762000" y="101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57200" y="1600200"/>
            <a:ext cx="7924800" cy="28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But, when to stop looping?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 the following flowchart, the action is executed over and over again. It never stops – This is called an infinite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– put a condition to tell the loop either continue looping or stop.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038600"/>
            <a:ext cx="39624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4648200" y="1600200"/>
            <a:ext cx="3581400" cy="411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</a:t>
            </a:r>
            <a:endParaRPr/>
          </a:p>
        </p:txBody>
      </p:sp>
      <p:sp>
        <p:nvSpPr>
          <p:cNvPr id="103" name="Google Shape;103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Char char="•"/>
            </a:pPr>
            <a:r>
              <a:rPr lang="en-US" sz="2590"/>
              <a:t>A loop has two parts – </a:t>
            </a:r>
            <a:r>
              <a:rPr b="1" lang="en-US" sz="2590">
                <a:solidFill>
                  <a:srgbClr val="004E6C"/>
                </a:solidFill>
              </a:rPr>
              <a:t>body</a:t>
            </a:r>
            <a:r>
              <a:rPr lang="en-US" sz="2590"/>
              <a:t>  and </a:t>
            </a:r>
            <a:r>
              <a:rPr b="1" lang="en-US" sz="2590">
                <a:solidFill>
                  <a:srgbClr val="004E6C"/>
                </a:solidFill>
              </a:rPr>
              <a:t>condition 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None/>
            </a:pPr>
            <a:r>
              <a:t/>
            </a:r>
            <a:endParaRPr sz="2590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E6C"/>
              </a:buClr>
              <a:buSzPts val="2590"/>
              <a:buChar char="•"/>
            </a:pPr>
            <a:r>
              <a:rPr b="1" lang="en-US" sz="2590">
                <a:solidFill>
                  <a:srgbClr val="004E6C"/>
                </a:solidFill>
              </a:rPr>
              <a:t>Body</a:t>
            </a:r>
            <a:r>
              <a:rPr lang="en-US" sz="2590">
                <a:solidFill>
                  <a:schemeClr val="accent2"/>
                </a:solidFill>
              </a:rPr>
              <a:t> </a:t>
            </a:r>
            <a:r>
              <a:rPr lang="en-US" sz="2590">
                <a:solidFill>
                  <a:srgbClr val="004E6C"/>
                </a:solidFill>
              </a:rPr>
              <a:t>–</a:t>
            </a:r>
            <a:r>
              <a:rPr lang="en-US" sz="2590">
                <a:solidFill>
                  <a:schemeClr val="accent2"/>
                </a:solidFill>
              </a:rPr>
              <a:t> </a:t>
            </a:r>
            <a:r>
              <a:rPr lang="en-US" sz="2590"/>
              <a:t>a statement or a block of statements that will be repeated.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None/>
            </a:pPr>
            <a:r>
              <a:t/>
            </a:r>
            <a:endParaRPr sz="2590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E6C"/>
              </a:buClr>
              <a:buSzPts val="2590"/>
              <a:buChar char="•"/>
            </a:pPr>
            <a:r>
              <a:rPr b="1" lang="en-US" sz="2590">
                <a:solidFill>
                  <a:srgbClr val="004E6C"/>
                </a:solidFill>
              </a:rPr>
              <a:t>Condition</a:t>
            </a:r>
            <a:r>
              <a:rPr lang="en-US" sz="2590">
                <a:solidFill>
                  <a:srgbClr val="004E6C"/>
                </a:solidFill>
              </a:rPr>
              <a:t> – </a:t>
            </a:r>
            <a:r>
              <a:rPr lang="en-US" sz="2590"/>
              <a:t>is used to control the iteration – either to continue or stop iterating.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</p:txBody>
      </p:sp>
      <p:graphicFrame>
        <p:nvGraphicFramePr>
          <p:cNvPr id="104" name="Google Shape;104;p8"/>
          <p:cNvGraphicFramePr/>
          <p:nvPr/>
        </p:nvGraphicFramePr>
        <p:xfrm>
          <a:off x="4667250" y="1600200"/>
          <a:ext cx="3638550" cy="4038600"/>
        </p:xfrm>
        <a:graphic>
          <a:graphicData uri="http://schemas.openxmlformats.org/presentationml/2006/ole">
            <mc:AlternateContent>
              <mc:Choice Requires="v">
                <p:oleObj r:id="rId4" imgH="4038600" imgW="3638550" progId="" spid="_x0000_s1">
                  <p:embed/>
                </p:oleObj>
              </mc:Choice>
              <mc:Fallback>
                <p:oleObj r:id="rId5" imgH="4038600" imgW="3638550" progId="">
                  <p:embed/>
                  <p:pic>
                    <p:nvPicPr>
                      <p:cNvPr id="104" name="Google Shape;104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67250" y="1600200"/>
                        <a:ext cx="36385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statements</a:t>
            </a:r>
            <a:endParaRPr/>
          </a:p>
        </p:txBody>
      </p:sp>
      <p:sp>
        <p:nvSpPr>
          <p:cNvPr id="110" name="Google Shape;11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sz="2800"/>
              <a:t>C provides three loop statements: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 sz="2800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590800"/>
            <a:ext cx="7467600" cy="3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statements</a:t>
            </a:r>
            <a:endParaRPr/>
          </a:p>
        </p:txBody>
      </p:sp>
      <p:sp>
        <p:nvSpPr>
          <p:cNvPr id="117" name="Google Shape;117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pic>
        <p:nvPicPr>
          <p:cNvPr id="118" name="Google Shape;1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6905"/>
            <a:ext cx="9144000" cy="555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pu theme final with copyright">
  <a:themeElements>
    <a:clrScheme name="Custom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2013-08-21T06:36:47Z</dcterms:created>
  <dc:creator>Aman</dc:creator>
</cp:coreProperties>
</file>